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7" r:id="rId3"/>
    <p:sldId id="279" r:id="rId4"/>
    <p:sldId id="286" r:id="rId5"/>
    <p:sldId id="260" r:id="rId6"/>
    <p:sldId id="266" r:id="rId7"/>
    <p:sldId id="268" r:id="rId8"/>
    <p:sldId id="269" r:id="rId9"/>
    <p:sldId id="270" r:id="rId10"/>
    <p:sldId id="271" r:id="rId11"/>
    <p:sldId id="280" r:id="rId12"/>
    <p:sldId id="281" r:id="rId13"/>
    <p:sldId id="282" r:id="rId14"/>
    <p:sldId id="283" r:id="rId15"/>
    <p:sldId id="284" r:id="rId16"/>
    <p:sldId id="285" r:id="rId17"/>
    <p:sldId id="278" r:id="rId18"/>
    <p:sldId id="276" r:id="rId19"/>
    <p:sldId id="272" r:id="rId20"/>
    <p:sldId id="273" r:id="rId21"/>
    <p:sldId id="274" r:id="rId22"/>
    <p:sldId id="275" r:id="rId23"/>
    <p:sldId id="262" r:id="rId24"/>
    <p:sldId id="265" r:id="rId25"/>
    <p:sldId id="261" r:id="rId26"/>
    <p:sldId id="277" r:id="rId27"/>
    <p:sldId id="257" r:id="rId28"/>
    <p:sldId id="263" r:id="rId29"/>
    <p:sldId id="258" r:id="rId30"/>
    <p:sldId id="259" r:id="rId31"/>
    <p:sldId id="264"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4660"/>
  </p:normalViewPr>
  <p:slideViewPr>
    <p:cSldViewPr snapToGrid="0">
      <p:cViewPr>
        <p:scale>
          <a:sx n="69" d="100"/>
          <a:sy n="69" d="100"/>
        </p:scale>
        <p:origin x="58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 Language Multiple Choice</a:t>
            </a:r>
            <a:endParaRPr lang="en-US" dirty="0"/>
          </a:p>
        </p:txBody>
      </p:sp>
      <p:sp>
        <p:nvSpPr>
          <p:cNvPr id="3" name="Subtitle 2"/>
          <p:cNvSpPr>
            <a:spLocks noGrp="1"/>
          </p:cNvSpPr>
          <p:nvPr>
            <p:ph type="subTitle" idx="1"/>
          </p:nvPr>
        </p:nvSpPr>
        <p:spPr/>
        <p:txBody>
          <a:bodyPr/>
          <a:lstStyle/>
          <a:p>
            <a:r>
              <a:rPr lang="en-US" dirty="0" smtClean="0"/>
              <a:t>2020 CHANGES AND analysis</a:t>
            </a:r>
          </a:p>
          <a:p>
            <a:r>
              <a:rPr lang="en-US" dirty="0" smtClean="0"/>
              <a:t>Mrs. </a:t>
            </a:r>
            <a:r>
              <a:rPr lang="en-US" dirty="0" err="1" smtClean="0"/>
              <a:t>opaleski</a:t>
            </a:r>
            <a:endParaRPr lang="en-US" dirty="0"/>
          </a:p>
        </p:txBody>
      </p:sp>
    </p:spTree>
    <p:extLst>
      <p:ext uri="{BB962C8B-B14F-4D97-AF65-F5344CB8AC3E}">
        <p14:creationId xmlns:p14="http://schemas.microsoft.com/office/powerpoint/2010/main" val="3728958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656100"/>
          </a:xfrm>
        </p:spPr>
        <p:txBody>
          <a:bodyPr/>
          <a:lstStyle/>
          <a:p>
            <a:r>
              <a:rPr lang="en-US" dirty="0" smtClean="0"/>
              <a:t>Footnotes </a:t>
            </a:r>
            <a:endParaRPr lang="en-US" dirty="0"/>
          </a:p>
        </p:txBody>
      </p:sp>
      <p:sp>
        <p:nvSpPr>
          <p:cNvPr id="3" name="Content Placeholder 2"/>
          <p:cNvSpPr>
            <a:spLocks noGrp="1"/>
          </p:cNvSpPr>
          <p:nvPr>
            <p:ph idx="1"/>
          </p:nvPr>
        </p:nvSpPr>
        <p:spPr>
          <a:xfrm>
            <a:off x="1141412" y="1163782"/>
            <a:ext cx="9905999" cy="5532582"/>
          </a:xfrm>
        </p:spPr>
        <p:txBody>
          <a:bodyPr>
            <a:normAutofit fontScale="92500" lnSpcReduction="10000"/>
          </a:bodyPr>
          <a:lstStyle/>
          <a:p>
            <a:r>
              <a:rPr lang="en-US" dirty="0"/>
              <a:t>Typically, one passage on the test has footnotes, and a few of the questions will ask about the notes. </a:t>
            </a:r>
            <a:endParaRPr lang="en-US" dirty="0" smtClean="0"/>
          </a:p>
          <a:p>
            <a:r>
              <a:rPr lang="en-US" dirty="0" smtClean="0"/>
              <a:t>These </a:t>
            </a:r>
            <a:r>
              <a:rPr lang="en-US" dirty="0"/>
              <a:t>questions usually ask about </a:t>
            </a:r>
            <a:r>
              <a:rPr lang="en-US" sz="2800" b="1" dirty="0"/>
              <a:t>the content of footnotes or their purpose in the passage</a:t>
            </a:r>
            <a:r>
              <a:rPr lang="en-US" b="1" dirty="0"/>
              <a:t>. </a:t>
            </a:r>
          </a:p>
          <a:p>
            <a:r>
              <a:rPr lang="en-US" dirty="0" smtClean="0"/>
              <a:t>Example: “The </a:t>
            </a:r>
            <a:r>
              <a:rPr lang="en-US" dirty="0"/>
              <a:t>function of note 2 is </a:t>
            </a:r>
            <a:r>
              <a:rPr lang="en-US" dirty="0" smtClean="0"/>
              <a:t>to” </a:t>
            </a:r>
            <a:endParaRPr lang="en-US" dirty="0"/>
          </a:p>
          <a:p>
            <a:r>
              <a:rPr lang="en-US" dirty="0"/>
              <a:t>Translate the question: “What is the function of note 2?” </a:t>
            </a:r>
          </a:p>
          <a:p>
            <a:r>
              <a:rPr lang="en-US" dirty="0"/>
              <a:t>Read a few lines above and below the spot in the passage where the note appears, and read the note itself. </a:t>
            </a:r>
          </a:p>
          <a:p>
            <a:r>
              <a:rPr lang="en-US" dirty="0"/>
              <a:t>Footnotes have a few common purposes</a:t>
            </a:r>
            <a:r>
              <a:rPr lang="en-US" dirty="0" smtClean="0"/>
              <a:t>:</a:t>
            </a:r>
          </a:p>
          <a:p>
            <a:pPr lvl="1"/>
            <a:r>
              <a:rPr lang="en-US" dirty="0" smtClean="0"/>
              <a:t> </a:t>
            </a:r>
            <a:r>
              <a:rPr lang="en-US" dirty="0"/>
              <a:t>to provide a citation for a quote or idea </a:t>
            </a:r>
          </a:p>
          <a:p>
            <a:pPr lvl="1"/>
            <a:r>
              <a:rPr lang="en-US" dirty="0"/>
              <a:t>to give resources for further study </a:t>
            </a:r>
          </a:p>
          <a:p>
            <a:pPr lvl="1"/>
            <a:r>
              <a:rPr lang="en-US" dirty="0"/>
              <a:t>to expand on ideas the author didn’t want to go into in the main body of the essay </a:t>
            </a:r>
          </a:p>
          <a:p>
            <a:endParaRPr lang="en-US" dirty="0"/>
          </a:p>
          <a:p>
            <a:endParaRPr lang="en-US" dirty="0"/>
          </a:p>
        </p:txBody>
      </p:sp>
    </p:spTree>
    <p:extLst>
      <p:ext uri="{BB962C8B-B14F-4D97-AF65-F5344CB8AC3E}">
        <p14:creationId xmlns:p14="http://schemas.microsoft.com/office/powerpoint/2010/main" val="4294309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r>
            <a:br>
              <a:rPr lang="en-US" b="1" dirty="0"/>
            </a:br>
            <a:r>
              <a:rPr lang="en-US" sz="2700" b="1" dirty="0" smtClean="0">
                <a:solidFill>
                  <a:schemeClr val="bg1"/>
                </a:solidFill>
              </a:rPr>
              <a:t>What does the citation mean/content question type</a:t>
            </a:r>
            <a:br>
              <a:rPr lang="en-US" sz="2700" b="1" dirty="0" smtClean="0">
                <a:solidFill>
                  <a:schemeClr val="bg1"/>
                </a:solidFill>
              </a:rPr>
            </a:br>
            <a:r>
              <a:rPr lang="en-US" sz="2700" dirty="0" smtClean="0"/>
              <a:t>Footnote </a:t>
            </a:r>
            <a:r>
              <a:rPr lang="en-US" sz="2700" dirty="0"/>
              <a:t>2</a:t>
            </a:r>
            <a:br>
              <a:rPr lang="en-US" sz="2700" dirty="0"/>
            </a:br>
            <a:r>
              <a:rPr lang="en-US" sz="2700" dirty="0"/>
              <a:t>"Machine Tools at the Philadelphia Exhibition," </a:t>
            </a:r>
            <a:r>
              <a:rPr lang="en-US" sz="2700" i="1" dirty="0"/>
              <a:t>Engineering</a:t>
            </a:r>
            <a:r>
              <a:rPr lang="en-US" sz="2700" dirty="0"/>
              <a:t> (26 May 1876), p. 427, cited by Kasson, see note 1 above.</a:t>
            </a:r>
            <a:br>
              <a:rPr lang="en-US" sz="2700" dirty="0"/>
            </a:br>
            <a:r>
              <a:rPr lang="en-US" dirty="0"/>
              <a:t/>
            </a:r>
            <a:br>
              <a:rPr lang="en-US" dirty="0"/>
            </a:br>
            <a:endParaRPr lang="en-US" dirty="0"/>
          </a:p>
        </p:txBody>
      </p:sp>
      <p:sp>
        <p:nvSpPr>
          <p:cNvPr id="3" name="Content Placeholder 2"/>
          <p:cNvSpPr>
            <a:spLocks noGrp="1"/>
          </p:cNvSpPr>
          <p:nvPr>
            <p:ph idx="1"/>
          </p:nvPr>
        </p:nvSpPr>
        <p:spPr>
          <a:xfrm>
            <a:off x="1141412" y="2249486"/>
            <a:ext cx="9905999" cy="4206731"/>
          </a:xfrm>
        </p:spPr>
        <p:txBody>
          <a:bodyPr>
            <a:normAutofit fontScale="92500"/>
          </a:bodyPr>
          <a:lstStyle/>
          <a:p>
            <a:pPr marL="0" indent="0">
              <a:buNone/>
            </a:pPr>
            <a:r>
              <a:rPr lang="en-US" dirty="0"/>
              <a:t>Which of the following is an accurate reading of footnote 2?</a:t>
            </a:r>
          </a:p>
          <a:p>
            <a:pPr marL="0" indent="0">
              <a:buNone/>
            </a:pPr>
            <a:r>
              <a:rPr lang="en-US" dirty="0"/>
              <a:t>	A.  An article by John F. Kasson appears on page 427 of Engineering.</a:t>
            </a:r>
          </a:p>
          <a:p>
            <a:pPr marL="0" indent="0">
              <a:buNone/>
            </a:pPr>
            <a:r>
              <a:rPr lang="en-US" dirty="0"/>
              <a:t>	B.  "Machine Tools at the Philadelphia Exhibition" was published in New </a:t>
            </a:r>
            <a:r>
              <a:rPr lang="en-US" dirty="0" smtClean="0"/>
              <a:t>York</a:t>
            </a:r>
            <a:r>
              <a:rPr lang="en-US" dirty="0"/>
              <a:t>.</a:t>
            </a:r>
          </a:p>
          <a:p>
            <a:pPr marL="0" indent="0">
              <a:buNone/>
            </a:pPr>
            <a:r>
              <a:rPr lang="en-US" dirty="0"/>
              <a:t>	C.  The article "Engineering" can be found on page 427 of "Machine Tools at </a:t>
            </a:r>
            <a:r>
              <a:rPr lang="en-US" dirty="0" smtClean="0"/>
              <a:t>	the Philadelphia </a:t>
            </a:r>
            <a:r>
              <a:rPr lang="en-US" dirty="0"/>
              <a:t>Exhibition."</a:t>
            </a:r>
          </a:p>
          <a:p>
            <a:pPr marL="0" indent="0">
              <a:buNone/>
            </a:pPr>
            <a:r>
              <a:rPr lang="en-US" dirty="0"/>
              <a:t>	D.  "Machine Tools at the Philadelphia Exhibition" is an article </a:t>
            </a:r>
            <a:r>
              <a:rPr lang="en-US" dirty="0" smtClean="0"/>
              <a:t>published </a:t>
            </a:r>
            <a:r>
              <a:rPr lang="en-US" dirty="0"/>
              <a:t>in the </a:t>
            </a:r>
            <a:r>
              <a:rPr lang="en-US" dirty="0" smtClean="0"/>
              <a:t>	May </a:t>
            </a:r>
            <a:r>
              <a:rPr lang="en-US" dirty="0"/>
              <a:t>26, 1876, issue of</a:t>
            </a:r>
            <a:r>
              <a:rPr lang="en-US" i="1" dirty="0"/>
              <a:t> Engineering</a:t>
            </a:r>
            <a:r>
              <a:rPr lang="en-US" dirty="0"/>
              <a:t>.</a:t>
            </a:r>
          </a:p>
          <a:p>
            <a:pPr marL="0" indent="0">
              <a:buNone/>
            </a:pPr>
            <a:r>
              <a:rPr lang="en-US" dirty="0"/>
              <a:t>	E.  Engineering is an article cited by John F. Kasson.</a:t>
            </a:r>
          </a:p>
          <a:p>
            <a:endParaRPr lang="en-US" dirty="0"/>
          </a:p>
        </p:txBody>
      </p:sp>
    </p:spTree>
    <p:extLst>
      <p:ext uri="{BB962C8B-B14F-4D97-AF65-F5344CB8AC3E}">
        <p14:creationId xmlns:p14="http://schemas.microsoft.com/office/powerpoint/2010/main" val="1255962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 citation means - Answer</a:t>
            </a:r>
            <a:endParaRPr lang="en-US" dirty="0"/>
          </a:p>
        </p:txBody>
      </p:sp>
      <p:sp>
        <p:nvSpPr>
          <p:cNvPr id="3" name="Content Placeholder 2"/>
          <p:cNvSpPr>
            <a:spLocks noGrp="1"/>
          </p:cNvSpPr>
          <p:nvPr>
            <p:ph idx="1"/>
          </p:nvPr>
        </p:nvSpPr>
        <p:spPr/>
        <p:txBody>
          <a:bodyPr>
            <a:normAutofit fontScale="92500" lnSpcReduction="10000"/>
          </a:bodyPr>
          <a:lstStyle/>
          <a:p>
            <a:r>
              <a:rPr lang="en-US" dirty="0"/>
              <a:t>Choice A is incorrect because the article is "cited by" Kasson, not written by Kasson.</a:t>
            </a:r>
          </a:p>
          <a:p>
            <a:endParaRPr lang="en-US" dirty="0"/>
          </a:p>
          <a:p>
            <a:r>
              <a:rPr lang="en-US" dirty="0"/>
              <a:t>Choice B is incorrect because the citation does not refer to the place of publication.</a:t>
            </a:r>
          </a:p>
          <a:p>
            <a:endParaRPr lang="en-US" dirty="0"/>
          </a:p>
          <a:p>
            <a:r>
              <a:rPr lang="en-US" dirty="0"/>
              <a:t>Choice C is incorrect because Engineering is not an article; it is an article.</a:t>
            </a:r>
          </a:p>
          <a:p>
            <a:endParaRPr lang="en-US" dirty="0"/>
          </a:p>
          <a:p>
            <a:r>
              <a:rPr lang="en-US" dirty="0"/>
              <a:t>Choice E is incorrect because , once </a:t>
            </a:r>
            <a:r>
              <a:rPr lang="en-US" dirty="0" smtClean="0"/>
              <a:t>again, Engineering </a:t>
            </a:r>
            <a:r>
              <a:rPr lang="en-US" dirty="0"/>
              <a:t>is a publication, not an article.</a:t>
            </a:r>
          </a:p>
        </p:txBody>
      </p:sp>
    </p:spTree>
    <p:extLst>
      <p:ext uri="{BB962C8B-B14F-4D97-AF65-F5344CB8AC3E}">
        <p14:creationId xmlns:p14="http://schemas.microsoft.com/office/powerpoint/2010/main" val="13281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487054"/>
            <a:ext cx="9905998" cy="610033"/>
          </a:xfrm>
        </p:spPr>
        <p:txBody>
          <a:bodyPr>
            <a:normAutofit fontScale="90000"/>
          </a:bodyPr>
          <a:lstStyle/>
          <a:p>
            <a:r>
              <a:rPr lang="en-US" sz="3200" dirty="0" smtClean="0">
                <a:solidFill>
                  <a:schemeClr val="bg1"/>
                </a:solidFill>
              </a:rPr>
              <a:t>Purpose of Footnote in specific piece</a:t>
            </a:r>
            <a:r>
              <a:rPr lang="en-US" sz="3200" dirty="0" smtClean="0">
                <a:solidFill>
                  <a:srgbClr val="000000"/>
                </a:solidFill>
              </a:rPr>
              <a:t/>
            </a:r>
            <a:br>
              <a:rPr lang="en-US" sz="3200" dirty="0" smtClean="0">
                <a:solidFill>
                  <a:srgbClr val="000000"/>
                </a:solidFill>
              </a:rPr>
            </a:br>
            <a:r>
              <a:rPr lang="en-US" sz="2700" dirty="0" smtClean="0"/>
              <a:t>Footnote </a:t>
            </a:r>
            <a:r>
              <a:rPr lang="en-US" sz="2700" dirty="0"/>
              <a:t>4:</a:t>
            </a:r>
            <a:br>
              <a:rPr lang="en-US" sz="2700" dirty="0"/>
            </a:br>
            <a:r>
              <a:rPr lang="en-US" sz="2700" dirty="0"/>
              <a:t>Richard Guy Wilson, Dianne H. Pilgrim, </a:t>
            </a:r>
            <a:r>
              <a:rPr lang="en-US" sz="2700" dirty="0" err="1"/>
              <a:t>Dickran</a:t>
            </a:r>
            <a:r>
              <a:rPr lang="en-US" sz="2700" dirty="0"/>
              <a:t> </a:t>
            </a:r>
            <a:r>
              <a:rPr lang="en-US" sz="2700" dirty="0" err="1"/>
              <a:t>Tasjhian</a:t>
            </a:r>
            <a:r>
              <a:rPr lang="en-US" sz="2700" dirty="0"/>
              <a:t>, </a:t>
            </a:r>
            <a:r>
              <a:rPr lang="en-US" sz="2700" i="1" dirty="0"/>
              <a:t>The Machine Age in America 1918-1941</a:t>
            </a:r>
            <a:r>
              <a:rPr lang="en-US" sz="2700" dirty="0"/>
              <a:t> (New York: The Brooklyn Museum in association with Harry N. Abrams, Inc., 1986), p. 85</a:t>
            </a:r>
            <a:r>
              <a:rPr lang="en-US" dirty="0"/>
              <a:t/>
            </a:r>
            <a:br>
              <a:rPr lang="en-US" dirty="0"/>
            </a:br>
            <a:endParaRPr lang="en-US" dirty="0"/>
          </a:p>
        </p:txBody>
      </p:sp>
      <p:sp>
        <p:nvSpPr>
          <p:cNvPr id="3" name="Content Placeholder 2"/>
          <p:cNvSpPr>
            <a:spLocks noGrp="1"/>
          </p:cNvSpPr>
          <p:nvPr>
            <p:ph idx="1"/>
          </p:nvPr>
        </p:nvSpPr>
        <p:spPr>
          <a:xfrm>
            <a:off x="1141412" y="2946399"/>
            <a:ext cx="9905999" cy="2844801"/>
          </a:xfrm>
        </p:spPr>
        <p:txBody>
          <a:bodyPr>
            <a:normAutofit fontScale="77500" lnSpcReduction="20000"/>
          </a:bodyPr>
          <a:lstStyle/>
          <a:p>
            <a:pPr marL="0" indent="0">
              <a:buNone/>
            </a:pPr>
            <a:r>
              <a:rPr lang="en-US" dirty="0" smtClean="0">
                <a:latin typeface="Arial" panose="020B0604020202020204" pitchFamily="34" charset="0"/>
              </a:rPr>
              <a:t>The </a:t>
            </a:r>
            <a:r>
              <a:rPr lang="en-US" dirty="0">
                <a:latin typeface="Arial" panose="020B0604020202020204" pitchFamily="34" charset="0"/>
              </a:rPr>
              <a:t>purpose of footnote 4 is to inform the reader that the quotation in line 49</a:t>
            </a:r>
          </a:p>
          <a:p>
            <a:r>
              <a:rPr lang="en-US" dirty="0">
                <a:latin typeface="Arial" panose="020B0604020202020204" pitchFamily="34" charset="0"/>
              </a:rPr>
              <a:t>A.  has been attributed to three different designers</a:t>
            </a:r>
          </a:p>
          <a:p>
            <a:r>
              <a:rPr lang="en-US" dirty="0">
                <a:latin typeface="Arial" panose="020B0604020202020204" pitchFamily="34" charset="0"/>
              </a:rPr>
              <a:t>B. was first cited in 1918</a:t>
            </a:r>
          </a:p>
          <a:p>
            <a:r>
              <a:rPr lang="en-US" dirty="0">
                <a:latin typeface="Arial" panose="020B0604020202020204" pitchFamily="34" charset="0"/>
              </a:rPr>
              <a:t>C. was the inspiration for an exhibit at The Brooklyn </a:t>
            </a:r>
            <a:r>
              <a:rPr lang="en-US" dirty="0" smtClean="0">
                <a:latin typeface="Arial" panose="020B0604020202020204" pitchFamily="34" charset="0"/>
              </a:rPr>
              <a:t>Museum</a:t>
            </a:r>
            <a:endParaRPr lang="en-US" dirty="0">
              <a:latin typeface="Arial" panose="020B0604020202020204" pitchFamily="34" charset="0"/>
            </a:endParaRPr>
          </a:p>
          <a:p>
            <a:r>
              <a:rPr lang="en-US" dirty="0">
                <a:latin typeface="Arial" panose="020B0604020202020204" pitchFamily="34" charset="0"/>
              </a:rPr>
              <a:t>D.  is in an article in The Machine Age in </a:t>
            </a:r>
            <a:r>
              <a:rPr lang="en-US" dirty="0" smtClean="0">
                <a:latin typeface="Arial" panose="020B0604020202020204" pitchFamily="34" charset="0"/>
              </a:rPr>
              <a:t>America 1918-1941 </a:t>
            </a:r>
            <a:r>
              <a:rPr lang="en-US" dirty="0">
                <a:latin typeface="Arial" panose="020B0604020202020204" pitchFamily="34" charset="0"/>
              </a:rPr>
              <a:t>written by Harry N. Abrams, Inc.</a:t>
            </a:r>
          </a:p>
          <a:p>
            <a:r>
              <a:rPr lang="en-US" dirty="0">
                <a:latin typeface="Arial" panose="020B0604020202020204" pitchFamily="34" charset="0"/>
              </a:rPr>
              <a:t>E.  appears in a book written by Wilson, </a:t>
            </a:r>
            <a:r>
              <a:rPr lang="en-US" dirty="0" smtClean="0">
                <a:latin typeface="Arial" panose="020B0604020202020204" pitchFamily="34" charset="0"/>
              </a:rPr>
              <a:t>Pilgrim</a:t>
            </a:r>
            <a:endParaRPr lang="en-US" dirty="0">
              <a:latin typeface="Arial" panose="020B0604020202020204" pitchFamily="34" charset="0"/>
            </a:endParaRPr>
          </a:p>
          <a:p>
            <a:endParaRPr lang="en-US" dirty="0"/>
          </a:p>
        </p:txBody>
      </p:sp>
    </p:spTree>
    <p:extLst>
      <p:ext uri="{BB962C8B-B14F-4D97-AF65-F5344CB8AC3E}">
        <p14:creationId xmlns:p14="http://schemas.microsoft.com/office/powerpoint/2010/main" val="1934375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a footnote question type</a:t>
            </a:r>
            <a:endParaRPr lang="en-US" dirty="0"/>
          </a:p>
        </p:txBody>
      </p:sp>
      <p:sp>
        <p:nvSpPr>
          <p:cNvPr id="3" name="Content Placeholder 2"/>
          <p:cNvSpPr>
            <a:spLocks noGrp="1"/>
          </p:cNvSpPr>
          <p:nvPr>
            <p:ph idx="1"/>
          </p:nvPr>
        </p:nvSpPr>
        <p:spPr/>
        <p:txBody>
          <a:bodyPr>
            <a:normAutofit fontScale="92500" lnSpcReduction="20000"/>
          </a:bodyPr>
          <a:lstStyle/>
          <a:p>
            <a:r>
              <a:rPr lang="en-US" sz="4000" dirty="0"/>
              <a:t>Correct Answer  is E</a:t>
            </a:r>
          </a:p>
          <a:p>
            <a:endParaRPr lang="en-US" sz="800" dirty="0">
              <a:latin typeface="Segoe UI" panose="020B0502040204020203" pitchFamily="34" charset="0"/>
            </a:endParaRPr>
          </a:p>
          <a:p>
            <a:r>
              <a:rPr lang="en-US" dirty="0">
                <a:latin typeface="Arial" panose="020B0604020202020204" pitchFamily="34" charset="0"/>
              </a:rPr>
              <a:t>Again you must know the difference between a book and an article</a:t>
            </a:r>
            <a:r>
              <a:rPr lang="en-US" dirty="0" smtClean="0">
                <a:latin typeface="Arial" panose="020B0604020202020204" pitchFamily="34" charset="0"/>
              </a:rPr>
              <a:t>.</a:t>
            </a:r>
            <a:endParaRPr lang="en-US" dirty="0">
              <a:latin typeface="Segoe UI" panose="020B0502040204020203" pitchFamily="34" charset="0"/>
            </a:endParaRPr>
          </a:p>
          <a:p>
            <a:r>
              <a:rPr lang="en-US" dirty="0">
                <a:latin typeface="Arial" panose="020B0604020202020204" pitchFamily="34" charset="0"/>
              </a:rPr>
              <a:t>Choices A, B, and C can quickly be eliminated.</a:t>
            </a:r>
          </a:p>
          <a:p>
            <a:r>
              <a:rPr lang="en-US" dirty="0">
                <a:latin typeface="Arial" panose="020B0604020202020204" pitchFamily="34" charset="0"/>
              </a:rPr>
              <a:t>Choice D refers to </a:t>
            </a:r>
            <a:r>
              <a:rPr lang="en-US" i="1" dirty="0">
                <a:latin typeface="Arial" panose="020B0604020202020204" pitchFamily="34" charset="0"/>
              </a:rPr>
              <a:t>The Machine Age in American 1918-1941</a:t>
            </a:r>
            <a:r>
              <a:rPr lang="en-US" dirty="0">
                <a:latin typeface="Arial" panose="020B0604020202020204" pitchFamily="34" charset="0"/>
              </a:rPr>
              <a:t> as an article and is incorrect</a:t>
            </a:r>
            <a:r>
              <a:rPr lang="en-US" dirty="0" smtClean="0">
                <a:latin typeface="Arial" panose="020B0604020202020204" pitchFamily="34" charset="0"/>
              </a:rPr>
              <a:t>.</a:t>
            </a:r>
            <a:endParaRPr lang="en-US" dirty="0">
              <a:latin typeface="Segoe UI" panose="020B0502040204020203" pitchFamily="34" charset="0"/>
            </a:endParaRPr>
          </a:p>
          <a:p>
            <a:r>
              <a:rPr lang="en-US" dirty="0">
                <a:latin typeface="Arial" panose="020B0604020202020204" pitchFamily="34" charset="0"/>
              </a:rPr>
              <a:t>Remember a publication will be </a:t>
            </a:r>
            <a:r>
              <a:rPr lang="en-US" b="1" i="1" dirty="0">
                <a:latin typeface="Arial" panose="020B0604020202020204" pitchFamily="34" charset="0"/>
              </a:rPr>
              <a:t>italicized</a:t>
            </a:r>
            <a:r>
              <a:rPr lang="en-US" dirty="0">
                <a:latin typeface="Arial" panose="020B0604020202020204" pitchFamily="34" charset="0"/>
              </a:rPr>
              <a:t> and </a:t>
            </a:r>
            <a:r>
              <a:rPr lang="en-US" dirty="0" smtClean="0">
                <a:latin typeface="Arial" panose="020B0604020202020204" pitchFamily="34" charset="0"/>
              </a:rPr>
              <a:t>an article </a:t>
            </a:r>
            <a:r>
              <a:rPr lang="en-US" dirty="0">
                <a:latin typeface="Arial" panose="020B0604020202020204" pitchFamily="34" charset="0"/>
              </a:rPr>
              <a:t>will be in "quotation marks".</a:t>
            </a:r>
          </a:p>
          <a:p>
            <a:endParaRPr lang="en-US" dirty="0"/>
          </a:p>
        </p:txBody>
      </p:sp>
    </p:spTree>
    <p:extLst>
      <p:ext uri="{BB962C8B-B14F-4D97-AF65-F5344CB8AC3E}">
        <p14:creationId xmlns:p14="http://schemas.microsoft.com/office/powerpoint/2010/main" val="418616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Holistic understanding of footnotes</a:t>
            </a:r>
            <a:r>
              <a:rPr lang="en-US" dirty="0"/>
              <a:t> </a:t>
            </a:r>
            <a:r>
              <a:rPr lang="en-US" dirty="0" smtClean="0"/>
              <a:t>-  </a:t>
            </a:r>
            <a:r>
              <a:rPr lang="en-US" dirty="0"/>
              <a:t>directs the reader into the rhetorical features of </a:t>
            </a:r>
            <a:r>
              <a:rPr lang="en-US" dirty="0" smtClean="0"/>
              <a:t>documentation (cannot answer without passage)</a:t>
            </a:r>
            <a:r>
              <a:rPr lang="en-US" dirty="0"/>
              <a:t/>
            </a:r>
            <a:br>
              <a:rPr lang="en-US" dirty="0"/>
            </a:br>
            <a:endParaRPr lang="en-US" dirty="0"/>
          </a:p>
        </p:txBody>
      </p:sp>
      <p:sp>
        <p:nvSpPr>
          <p:cNvPr id="3" name="Content Placeholder 2"/>
          <p:cNvSpPr>
            <a:spLocks noGrp="1"/>
          </p:cNvSpPr>
          <p:nvPr>
            <p:ph idx="1"/>
          </p:nvPr>
        </p:nvSpPr>
        <p:spPr>
          <a:xfrm>
            <a:off x="1141412" y="1865744"/>
            <a:ext cx="9905999" cy="4784437"/>
          </a:xfrm>
        </p:spPr>
        <p:txBody>
          <a:bodyPr>
            <a:normAutofit/>
          </a:bodyPr>
          <a:lstStyle/>
          <a:p>
            <a:pPr marL="0" indent="0">
              <a:buNone/>
            </a:pPr>
            <a:r>
              <a:rPr lang="en-US" dirty="0">
                <a:latin typeface="Arial" panose="020B0604020202020204" pitchFamily="34" charset="0"/>
              </a:rPr>
              <a:t>Taken as a whole, the footnotes suggest that</a:t>
            </a:r>
          </a:p>
          <a:p>
            <a:pPr marL="0" indent="0">
              <a:buNone/>
            </a:pPr>
            <a:r>
              <a:rPr lang="en-US" dirty="0" smtClean="0">
                <a:latin typeface="Arial" panose="020B0604020202020204" pitchFamily="34" charset="0"/>
              </a:rPr>
              <a:t>A</a:t>
            </a:r>
            <a:r>
              <a:rPr lang="en-US" dirty="0">
                <a:latin typeface="Arial" panose="020B0604020202020204" pitchFamily="34" charset="0"/>
              </a:rPr>
              <a:t>. the author of the passage wants the text to present highly technical material</a:t>
            </a:r>
          </a:p>
          <a:p>
            <a:pPr marL="0" indent="0">
              <a:buNone/>
            </a:pPr>
            <a:r>
              <a:rPr lang="en-US" dirty="0" smtClean="0">
                <a:latin typeface="Arial" panose="020B0604020202020204" pitchFamily="34" charset="0"/>
              </a:rPr>
              <a:t>B</a:t>
            </a:r>
            <a:r>
              <a:rPr lang="en-US" dirty="0">
                <a:latin typeface="Arial" panose="020B0604020202020204" pitchFamily="34" charset="0"/>
              </a:rPr>
              <a:t>. the author of the passage relies heavily on Kasson's book</a:t>
            </a:r>
          </a:p>
          <a:p>
            <a:pPr marL="0" indent="0">
              <a:buNone/>
            </a:pPr>
            <a:r>
              <a:rPr lang="en-US" dirty="0" smtClean="0">
                <a:latin typeface="Arial" panose="020B0604020202020204" pitchFamily="34" charset="0"/>
              </a:rPr>
              <a:t>C</a:t>
            </a:r>
            <a:r>
              <a:rPr lang="en-US" dirty="0">
                <a:latin typeface="Arial" panose="020B0604020202020204" pitchFamily="34" charset="0"/>
              </a:rPr>
              <a:t>. very little was written about the topic of machinery </a:t>
            </a:r>
            <a:r>
              <a:rPr lang="en-US" dirty="0" smtClean="0">
                <a:latin typeface="Arial" panose="020B0604020202020204" pitchFamily="34" charset="0"/>
              </a:rPr>
              <a:t>and </a:t>
            </a:r>
            <a:r>
              <a:rPr lang="en-US" dirty="0">
                <a:latin typeface="Arial" panose="020B0604020202020204" pitchFamily="34" charset="0"/>
              </a:rPr>
              <a:t>ornamentation prior to 1976</a:t>
            </a:r>
          </a:p>
          <a:p>
            <a:pPr marL="0" indent="0">
              <a:buNone/>
            </a:pPr>
            <a:r>
              <a:rPr lang="en-US" dirty="0" smtClean="0">
                <a:latin typeface="Arial" panose="020B0604020202020204" pitchFamily="34" charset="0"/>
              </a:rPr>
              <a:t>D</a:t>
            </a:r>
            <a:r>
              <a:rPr lang="en-US" dirty="0">
                <a:latin typeface="Arial" panose="020B0604020202020204" pitchFamily="34" charset="0"/>
              </a:rPr>
              <a:t>. engineering  magazines are an essential source for </a:t>
            </a:r>
            <a:r>
              <a:rPr lang="en-US" dirty="0" smtClean="0">
                <a:latin typeface="Arial" panose="020B0604020202020204" pitchFamily="34" charset="0"/>
              </a:rPr>
              <a:t>technical </a:t>
            </a:r>
            <a:r>
              <a:rPr lang="en-US" dirty="0">
                <a:latin typeface="Arial" panose="020B0604020202020204" pitchFamily="34" charset="0"/>
              </a:rPr>
              <a:t>writers</a:t>
            </a:r>
          </a:p>
          <a:p>
            <a:pPr marL="0" indent="0">
              <a:buNone/>
            </a:pPr>
            <a:r>
              <a:rPr lang="en-US" dirty="0" smtClean="0">
                <a:latin typeface="Arial" panose="020B0604020202020204" pitchFamily="34" charset="0"/>
              </a:rPr>
              <a:t>E</a:t>
            </a:r>
            <a:r>
              <a:rPr lang="en-US" dirty="0">
                <a:latin typeface="Arial" panose="020B0604020202020204" pitchFamily="34" charset="0"/>
              </a:rPr>
              <a:t>. except in rare cases, it is best to use the </a:t>
            </a:r>
            <a:r>
              <a:rPr lang="en-US" dirty="0" smtClean="0">
                <a:latin typeface="Arial" panose="020B0604020202020204" pitchFamily="34" charset="0"/>
              </a:rPr>
              <a:t>latest </a:t>
            </a:r>
            <a:r>
              <a:rPr lang="en-US" dirty="0">
                <a:latin typeface="Arial" panose="020B0604020202020204" pitchFamily="34" charset="0"/>
              </a:rPr>
              <a:t>published work when documenting an idea or </a:t>
            </a:r>
            <a:r>
              <a:rPr lang="en-US" dirty="0"/>
              <a:t>concept.</a:t>
            </a:r>
          </a:p>
          <a:p>
            <a:endParaRPr lang="en-US" dirty="0"/>
          </a:p>
        </p:txBody>
      </p:sp>
    </p:spTree>
    <p:extLst>
      <p:ext uri="{BB962C8B-B14F-4D97-AF65-F5344CB8AC3E}">
        <p14:creationId xmlns:p14="http://schemas.microsoft.com/office/powerpoint/2010/main" val="1516105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17589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 questions – NEW</a:t>
            </a:r>
            <a:endParaRPr lang="en-US" dirty="0"/>
          </a:p>
        </p:txBody>
      </p:sp>
      <p:sp>
        <p:nvSpPr>
          <p:cNvPr id="3" name="Content Placeholder 2"/>
          <p:cNvSpPr>
            <a:spLocks noGrp="1"/>
          </p:cNvSpPr>
          <p:nvPr>
            <p:ph idx="1"/>
          </p:nvPr>
        </p:nvSpPr>
        <p:spPr>
          <a:xfrm>
            <a:off x="1141412" y="1662545"/>
            <a:ext cx="9905999" cy="4128656"/>
          </a:xfrm>
        </p:spPr>
        <p:txBody>
          <a:bodyPr>
            <a:normAutofit fontScale="92500" lnSpcReduction="10000"/>
          </a:bodyPr>
          <a:lstStyle/>
          <a:p>
            <a:r>
              <a:rPr lang="en-US" dirty="0"/>
              <a:t>Students will be asked to make revisions to “stimulus texts.” For example, a student might be asked where a specific detail should go in a paragraph. These questions may be similar to the SAT Writing and Language test</a:t>
            </a:r>
            <a:r>
              <a:rPr lang="en-US" dirty="0" smtClean="0"/>
              <a:t>.</a:t>
            </a:r>
          </a:p>
          <a:p>
            <a:r>
              <a:rPr lang="en-US" dirty="0" smtClean="0"/>
              <a:t>Examples:</a:t>
            </a:r>
          </a:p>
          <a:p>
            <a:r>
              <a:rPr lang="en-US" dirty="0" smtClean="0"/>
              <a:t>~Which </a:t>
            </a:r>
            <a:r>
              <a:rPr lang="en-US" dirty="0"/>
              <a:t>of the following sentences, if place before sentence 1, would both capture the audience’s interest and provide the most effective introduction to the topic of the paragraph? ~The writer wants to add a phrase at the beginning of sentence 5 (reproduced below), adjusting the capitalization as needed, to set up a comparison with the idea discussed in sentence 4. Which of the following choices best accomplishes this goal?</a:t>
            </a:r>
          </a:p>
        </p:txBody>
      </p:sp>
    </p:spTree>
    <p:extLst>
      <p:ext uri="{BB962C8B-B14F-4D97-AF65-F5344CB8AC3E}">
        <p14:creationId xmlns:p14="http://schemas.microsoft.com/office/powerpoint/2010/main" val="3743986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Spotting wrong answers</a:t>
            </a:r>
            <a:endParaRPr lang="en-US" dirty="0"/>
          </a:p>
        </p:txBody>
      </p:sp>
      <p:sp>
        <p:nvSpPr>
          <p:cNvPr id="3" name="Content Placeholder 2"/>
          <p:cNvSpPr>
            <a:spLocks noGrp="1"/>
          </p:cNvSpPr>
          <p:nvPr>
            <p:ph idx="1"/>
          </p:nvPr>
        </p:nvSpPr>
        <p:spPr/>
        <p:txBody>
          <a:bodyPr/>
          <a:lstStyle/>
          <a:p>
            <a:r>
              <a:rPr lang="en-US" dirty="0"/>
              <a:t>They require only a surface reading, not a close understanding.</a:t>
            </a:r>
          </a:p>
          <a:p>
            <a:r>
              <a:rPr lang="en-US" dirty="0" smtClean="0"/>
              <a:t>They </a:t>
            </a:r>
            <a:r>
              <a:rPr lang="en-US" dirty="0"/>
              <a:t>are simplistic—they have less depth.</a:t>
            </a:r>
          </a:p>
          <a:p>
            <a:r>
              <a:rPr lang="en-US" dirty="0" smtClean="0"/>
              <a:t>They </a:t>
            </a:r>
            <a:r>
              <a:rPr lang="en-US" dirty="0"/>
              <a:t>give generalities when specificity is required</a:t>
            </a:r>
            <a:r>
              <a:rPr lang="en-US" dirty="0" smtClean="0"/>
              <a:t>.</a:t>
            </a:r>
          </a:p>
          <a:p>
            <a:r>
              <a:rPr lang="en-US" dirty="0" smtClean="0"/>
              <a:t> </a:t>
            </a:r>
            <a:r>
              <a:rPr lang="en-US" dirty="0"/>
              <a:t>They are unrelated to the question.</a:t>
            </a:r>
          </a:p>
          <a:p>
            <a:r>
              <a:rPr lang="en-US" dirty="0" smtClean="0"/>
              <a:t>They </a:t>
            </a:r>
            <a:r>
              <a:rPr lang="en-US" dirty="0"/>
              <a:t>are unrelated to the material of the passage.</a:t>
            </a:r>
          </a:p>
          <a:p>
            <a:r>
              <a:rPr lang="en-US" dirty="0" smtClean="0"/>
              <a:t>One </a:t>
            </a:r>
            <a:r>
              <a:rPr lang="en-US" dirty="0"/>
              <a:t>part of the answer is correct, but not the other.</a:t>
            </a:r>
          </a:p>
        </p:txBody>
      </p:sp>
    </p:spTree>
    <p:extLst>
      <p:ext uri="{BB962C8B-B14F-4D97-AF65-F5344CB8AC3E}">
        <p14:creationId xmlns:p14="http://schemas.microsoft.com/office/powerpoint/2010/main" val="970912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wrong answers:  too literal </a:t>
            </a:r>
            <a:endParaRPr lang="en-US" dirty="0"/>
          </a:p>
        </p:txBody>
      </p:sp>
      <p:sp>
        <p:nvSpPr>
          <p:cNvPr id="3" name="Content Placeholder 2"/>
          <p:cNvSpPr>
            <a:spLocks noGrp="1"/>
          </p:cNvSpPr>
          <p:nvPr>
            <p:ph idx="1"/>
          </p:nvPr>
        </p:nvSpPr>
        <p:spPr>
          <a:xfrm>
            <a:off x="1141412" y="1801091"/>
            <a:ext cx="9905999" cy="3990110"/>
          </a:xfrm>
        </p:spPr>
        <p:txBody>
          <a:bodyPr/>
          <a:lstStyle/>
          <a:p>
            <a:r>
              <a:rPr lang="en-US" dirty="0"/>
              <a:t>These answer choices use a very literal definition of a word that appears in the passage that is not the proper meaning of the word in the context of the passage</a:t>
            </a:r>
            <a:r>
              <a:rPr lang="en-US" dirty="0" smtClean="0"/>
              <a:t>.</a:t>
            </a:r>
          </a:p>
          <a:p>
            <a:r>
              <a:rPr lang="en-US" dirty="0" smtClean="0"/>
              <a:t> </a:t>
            </a:r>
            <a:r>
              <a:rPr lang="en-US" dirty="0"/>
              <a:t>Avoid these answers by paying attention to the context of ideas in the passage, not just the meanings you associate with individual words. </a:t>
            </a:r>
          </a:p>
        </p:txBody>
      </p:sp>
    </p:spTree>
    <p:extLst>
      <p:ext uri="{BB962C8B-B14F-4D97-AF65-F5344CB8AC3E}">
        <p14:creationId xmlns:p14="http://schemas.microsoft.com/office/powerpoint/2010/main" val="347264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424873"/>
            <a:ext cx="9905998" cy="1099127"/>
          </a:xfrm>
        </p:spPr>
        <p:txBody>
          <a:bodyPr/>
          <a:lstStyle/>
          <a:p>
            <a:r>
              <a:rPr lang="en-US" dirty="0" smtClean="0"/>
              <a:t>Overview</a:t>
            </a:r>
            <a:endParaRPr lang="en-US" dirty="0"/>
          </a:p>
        </p:txBody>
      </p:sp>
      <p:sp>
        <p:nvSpPr>
          <p:cNvPr id="3" name="Content Placeholder 2"/>
          <p:cNvSpPr>
            <a:spLocks noGrp="1"/>
          </p:cNvSpPr>
          <p:nvPr>
            <p:ph idx="1"/>
          </p:nvPr>
        </p:nvSpPr>
        <p:spPr>
          <a:xfrm>
            <a:off x="1141412" y="1653309"/>
            <a:ext cx="9905999" cy="4710546"/>
          </a:xfrm>
        </p:spPr>
        <p:txBody>
          <a:bodyPr>
            <a:normAutofit/>
          </a:bodyPr>
          <a:lstStyle/>
          <a:p>
            <a:r>
              <a:rPr lang="en-US" dirty="0" smtClean="0"/>
              <a:t>45 questions in 60 minutes</a:t>
            </a:r>
          </a:p>
          <a:p>
            <a:r>
              <a:rPr lang="en-US" dirty="0"/>
              <a:t>Questions will be presented in five sets, with shorter stimulus passages. </a:t>
            </a:r>
          </a:p>
          <a:p>
            <a:r>
              <a:rPr lang="en-US" dirty="0" smtClean="0"/>
              <a:t>23–25 </a:t>
            </a:r>
            <a:r>
              <a:rPr lang="en-US" dirty="0"/>
              <a:t>rhetorical analysis </a:t>
            </a:r>
            <a:r>
              <a:rPr lang="en-US" dirty="0" smtClean="0"/>
              <a:t>questions</a:t>
            </a:r>
            <a:endParaRPr lang="en-US" dirty="0"/>
          </a:p>
          <a:p>
            <a:r>
              <a:rPr lang="en-US" dirty="0" smtClean="0"/>
              <a:t>20–22 </a:t>
            </a:r>
            <a:r>
              <a:rPr lang="en-US" dirty="0"/>
              <a:t>composition questions: a new type of question where students will be asked to “read like a writer” and consider revisions to stimulus texts</a:t>
            </a:r>
            <a:endParaRPr lang="en-US" dirty="0" smtClean="0"/>
          </a:p>
          <a:p>
            <a:r>
              <a:rPr lang="en-US" dirty="0" smtClean="0"/>
              <a:t>Passages are from 16</a:t>
            </a:r>
            <a:r>
              <a:rPr lang="en-US" baseline="30000" dirty="0" smtClean="0"/>
              <a:t>th</a:t>
            </a:r>
            <a:r>
              <a:rPr lang="en-US" dirty="0" smtClean="0"/>
              <a:t>-21</a:t>
            </a:r>
            <a:r>
              <a:rPr lang="en-US" baseline="30000" dirty="0" smtClean="0"/>
              <a:t>st</a:t>
            </a:r>
            <a:r>
              <a:rPr lang="en-US" dirty="0" smtClean="0"/>
              <a:t>  century</a:t>
            </a:r>
          </a:p>
          <a:p>
            <a:r>
              <a:rPr lang="en-US" dirty="0" smtClean="0"/>
              <a:t>Genres:  essays, letters, speeches, critiques, autobiographies, biographies, </a:t>
            </a:r>
            <a:r>
              <a:rPr lang="en-US" dirty="0" err="1" smtClean="0"/>
              <a:t>etc</a:t>
            </a:r>
            <a:endParaRPr lang="en-US" dirty="0" smtClean="0"/>
          </a:p>
          <a:p>
            <a:pPr marL="0" indent="0">
              <a:buNone/>
            </a:pPr>
            <a:endParaRPr lang="en-US" dirty="0"/>
          </a:p>
        </p:txBody>
      </p:sp>
    </p:spTree>
    <p:extLst>
      <p:ext uri="{BB962C8B-B14F-4D97-AF65-F5344CB8AC3E}">
        <p14:creationId xmlns:p14="http://schemas.microsoft.com/office/powerpoint/2010/main" val="920854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wrong answers: recycled language</a:t>
            </a:r>
            <a:endParaRPr lang="en-US" dirty="0"/>
          </a:p>
        </p:txBody>
      </p:sp>
      <p:sp>
        <p:nvSpPr>
          <p:cNvPr id="3" name="Content Placeholder 2"/>
          <p:cNvSpPr>
            <a:spLocks noGrp="1"/>
          </p:cNvSpPr>
          <p:nvPr>
            <p:ph idx="1"/>
          </p:nvPr>
        </p:nvSpPr>
        <p:spPr/>
        <p:txBody>
          <a:bodyPr/>
          <a:lstStyle/>
          <a:p>
            <a:r>
              <a:rPr lang="en-US" dirty="0"/>
              <a:t>These answer choices repeat words or phrases directly from the passage, but the </a:t>
            </a:r>
            <a:r>
              <a:rPr lang="en-US" i="1" dirty="0"/>
              <a:t>idea </a:t>
            </a:r>
            <a:r>
              <a:rPr lang="en-US" dirty="0"/>
              <a:t>in the answer choice does not match the idea expressed in the passage. </a:t>
            </a:r>
            <a:endParaRPr lang="en-US" dirty="0" smtClean="0"/>
          </a:p>
          <a:p>
            <a:r>
              <a:rPr lang="en-US" dirty="0" smtClean="0"/>
              <a:t>These </a:t>
            </a:r>
            <a:r>
              <a:rPr lang="en-US" dirty="0"/>
              <a:t>answer choices are tempting because they </a:t>
            </a:r>
            <a:r>
              <a:rPr lang="en-US" i="1" dirty="0"/>
              <a:t>look </a:t>
            </a:r>
            <a:r>
              <a:rPr lang="en-US" dirty="0"/>
              <a:t>like they’re talking about the same thing the passage is talking about. </a:t>
            </a:r>
            <a:endParaRPr lang="en-US" dirty="0" smtClean="0"/>
          </a:p>
          <a:p>
            <a:r>
              <a:rPr lang="en-US" dirty="0" smtClean="0"/>
              <a:t>Avoid </a:t>
            </a:r>
            <a:r>
              <a:rPr lang="en-US" dirty="0"/>
              <a:t>them by matching the ideas in the answers to the ideas in the passage, instead of matching individual words or phrases </a:t>
            </a:r>
          </a:p>
        </p:txBody>
      </p:sp>
    </p:spTree>
    <p:extLst>
      <p:ext uri="{BB962C8B-B14F-4D97-AF65-F5344CB8AC3E}">
        <p14:creationId xmlns:p14="http://schemas.microsoft.com/office/powerpoint/2010/main" val="13456843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wrong answers: partly true</a:t>
            </a:r>
            <a:endParaRPr lang="en-US" dirty="0"/>
          </a:p>
        </p:txBody>
      </p:sp>
      <p:sp>
        <p:nvSpPr>
          <p:cNvPr id="3" name="Content Placeholder 2"/>
          <p:cNvSpPr>
            <a:spLocks noGrp="1"/>
          </p:cNvSpPr>
          <p:nvPr>
            <p:ph idx="1"/>
          </p:nvPr>
        </p:nvSpPr>
        <p:spPr/>
        <p:txBody>
          <a:bodyPr/>
          <a:lstStyle/>
          <a:p>
            <a:r>
              <a:rPr lang="en-US" dirty="0"/>
              <a:t>These answer choices look very much like they refer to the same ideas that the passage does, but there is some detail that doesn’t match</a:t>
            </a:r>
            <a:r>
              <a:rPr lang="en-US" dirty="0" smtClean="0"/>
              <a:t>.</a:t>
            </a:r>
          </a:p>
          <a:p>
            <a:r>
              <a:rPr lang="en-US" dirty="0" smtClean="0"/>
              <a:t> </a:t>
            </a:r>
            <a:r>
              <a:rPr lang="en-US" dirty="0"/>
              <a:t>It’s often the second part of the answer choice that contradicts or misrepresents the passage, so the way to avoid these is to read the </a:t>
            </a:r>
            <a:r>
              <a:rPr lang="en-US" i="1" dirty="0"/>
              <a:t>entire </a:t>
            </a:r>
            <a:r>
              <a:rPr lang="en-US" dirty="0"/>
              <a:t>answer choice carefully. </a:t>
            </a:r>
          </a:p>
        </p:txBody>
      </p:sp>
    </p:spTree>
    <p:extLst>
      <p:ext uri="{BB962C8B-B14F-4D97-AF65-F5344CB8AC3E}">
        <p14:creationId xmlns:p14="http://schemas.microsoft.com/office/powerpoint/2010/main" val="3752460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wrong answers: absolutist language</a:t>
            </a:r>
            <a:endParaRPr lang="en-US" dirty="0"/>
          </a:p>
        </p:txBody>
      </p:sp>
      <p:sp>
        <p:nvSpPr>
          <p:cNvPr id="3" name="Content Placeholder 2"/>
          <p:cNvSpPr>
            <a:spLocks noGrp="1"/>
          </p:cNvSpPr>
          <p:nvPr>
            <p:ph idx="1"/>
          </p:nvPr>
        </p:nvSpPr>
        <p:spPr/>
        <p:txBody>
          <a:bodyPr/>
          <a:lstStyle/>
          <a:p>
            <a:r>
              <a:rPr lang="en-US" dirty="0"/>
              <a:t>Strong words in an answer choices, like </a:t>
            </a:r>
            <a:r>
              <a:rPr lang="en-US" i="1" dirty="0"/>
              <a:t>first, always, never, must, </a:t>
            </a:r>
            <a:r>
              <a:rPr lang="en-US" dirty="0"/>
              <a:t>and </a:t>
            </a:r>
            <a:r>
              <a:rPr lang="en-US" i="1" dirty="0"/>
              <a:t>only </a:t>
            </a:r>
            <a:r>
              <a:rPr lang="en-US" dirty="0"/>
              <a:t>should make you suspicious</a:t>
            </a:r>
            <a:r>
              <a:rPr lang="en-US" dirty="0" smtClean="0"/>
              <a:t>.</a:t>
            </a:r>
          </a:p>
          <a:p>
            <a:r>
              <a:rPr lang="en-US" dirty="0" smtClean="0"/>
              <a:t> </a:t>
            </a:r>
            <a:r>
              <a:rPr lang="en-US" dirty="0"/>
              <a:t>They aren’t always wrong, but they often are. </a:t>
            </a:r>
            <a:endParaRPr lang="en-US" dirty="0" smtClean="0"/>
          </a:p>
          <a:p>
            <a:r>
              <a:rPr lang="en-US" dirty="0" smtClean="0"/>
              <a:t>Before </a:t>
            </a:r>
            <a:r>
              <a:rPr lang="en-US" dirty="0"/>
              <a:t>choosing such an answer, make sure that there aren’t any exceptions that could apply to an absolute claim. </a:t>
            </a:r>
            <a:endParaRPr lang="en-US" dirty="0" smtClean="0"/>
          </a:p>
          <a:p>
            <a:r>
              <a:rPr lang="en-US" dirty="0" smtClean="0"/>
              <a:t>The </a:t>
            </a:r>
            <a:r>
              <a:rPr lang="en-US" dirty="0"/>
              <a:t>correct answer is often vague and imprecise. </a:t>
            </a:r>
          </a:p>
        </p:txBody>
      </p:sp>
    </p:spTree>
    <p:extLst>
      <p:ext uri="{BB962C8B-B14F-4D97-AF65-F5344CB8AC3E}">
        <p14:creationId xmlns:p14="http://schemas.microsoft.com/office/powerpoint/2010/main" val="1955686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Multiple Choice strategies</a:t>
            </a:r>
            <a:endParaRPr lang="en-US" dirty="0"/>
          </a:p>
        </p:txBody>
      </p:sp>
      <p:sp>
        <p:nvSpPr>
          <p:cNvPr id="3" name="Content Placeholder 2"/>
          <p:cNvSpPr>
            <a:spLocks noGrp="1"/>
          </p:cNvSpPr>
          <p:nvPr>
            <p:ph idx="1"/>
          </p:nvPr>
        </p:nvSpPr>
        <p:spPr>
          <a:xfrm>
            <a:off x="1141412" y="1782618"/>
            <a:ext cx="9905999" cy="4802909"/>
          </a:xfrm>
        </p:spPr>
        <p:txBody>
          <a:bodyPr>
            <a:normAutofit fontScale="92500" lnSpcReduction="20000"/>
          </a:bodyPr>
          <a:lstStyle/>
          <a:p>
            <a:r>
              <a:rPr lang="en-US" dirty="0" smtClean="0"/>
              <a:t>Annotate and cross out</a:t>
            </a:r>
          </a:p>
          <a:p>
            <a:r>
              <a:rPr lang="en-US" dirty="0" smtClean="0"/>
              <a:t>Questions are in chronological order</a:t>
            </a:r>
          </a:p>
          <a:p>
            <a:r>
              <a:rPr lang="en-US" dirty="0" smtClean="0"/>
              <a:t>Scan </a:t>
            </a:r>
            <a:r>
              <a:rPr lang="en-US" dirty="0"/>
              <a:t>questions </a:t>
            </a:r>
            <a:r>
              <a:rPr lang="en-US" dirty="0" smtClean="0"/>
              <a:t>first</a:t>
            </a:r>
          </a:p>
          <a:p>
            <a:r>
              <a:rPr lang="en-US" dirty="0"/>
              <a:t>Look for wrong </a:t>
            </a:r>
            <a:r>
              <a:rPr lang="en-US" dirty="0" smtClean="0"/>
              <a:t>answers to eliminate first before finding the “right” answer</a:t>
            </a:r>
          </a:p>
          <a:p>
            <a:r>
              <a:rPr lang="en-US" dirty="0"/>
              <a:t>L</a:t>
            </a:r>
            <a:r>
              <a:rPr lang="en-US" dirty="0" smtClean="0"/>
              <a:t>ook </a:t>
            </a:r>
            <a:r>
              <a:rPr lang="en-US" dirty="0"/>
              <a:t>at verb </a:t>
            </a:r>
            <a:r>
              <a:rPr lang="en-US" dirty="0" smtClean="0"/>
              <a:t>choices</a:t>
            </a:r>
            <a:r>
              <a:rPr lang="en-US" dirty="0"/>
              <a:t> </a:t>
            </a:r>
            <a:r>
              <a:rPr lang="en-US" dirty="0" smtClean="0"/>
              <a:t>in author’s purpose questions</a:t>
            </a:r>
          </a:p>
          <a:p>
            <a:r>
              <a:rPr lang="en-US" dirty="0"/>
              <a:t>L</a:t>
            </a:r>
            <a:r>
              <a:rPr lang="en-US" dirty="0" smtClean="0"/>
              <a:t>ook </a:t>
            </a:r>
            <a:r>
              <a:rPr lang="en-US" dirty="0"/>
              <a:t>for oxymoronic </a:t>
            </a:r>
            <a:r>
              <a:rPr lang="en-US" dirty="0" smtClean="0"/>
              <a:t>pairings “sardonic elation” “detached anger”</a:t>
            </a:r>
          </a:p>
          <a:p>
            <a:r>
              <a:rPr lang="en-US" dirty="0" smtClean="0"/>
              <a:t> Avoid absolutist or extreme language</a:t>
            </a:r>
            <a:r>
              <a:rPr lang="en-US" dirty="0"/>
              <a:t> </a:t>
            </a:r>
            <a:r>
              <a:rPr lang="en-US" dirty="0" smtClean="0"/>
              <a:t>- </a:t>
            </a:r>
          </a:p>
          <a:p>
            <a:r>
              <a:rPr lang="en-US" dirty="0" smtClean="0"/>
              <a:t>Save “Least, except or not” for last- not as common on 2020 test</a:t>
            </a:r>
          </a:p>
          <a:p>
            <a:r>
              <a:rPr lang="en-US" dirty="0" smtClean="0"/>
              <a:t>12 minutes per passage</a:t>
            </a:r>
          </a:p>
          <a:p>
            <a:r>
              <a:rPr lang="en-US" dirty="0" smtClean="0"/>
              <a:t>If running out of time, complete the line number questions – function, example of, etc.</a:t>
            </a:r>
            <a:endParaRPr lang="en-US" dirty="0"/>
          </a:p>
          <a:p>
            <a:endParaRPr lang="en-US" dirty="0"/>
          </a:p>
        </p:txBody>
      </p:sp>
    </p:spTree>
    <p:extLst>
      <p:ext uri="{BB962C8B-B14F-4D97-AF65-F5344CB8AC3E}">
        <p14:creationId xmlns:p14="http://schemas.microsoft.com/office/powerpoint/2010/main" val="30029883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Choice Strategies</a:t>
            </a:r>
            <a:endParaRPr lang="en-US" dirty="0"/>
          </a:p>
        </p:txBody>
      </p:sp>
      <p:sp>
        <p:nvSpPr>
          <p:cNvPr id="3" name="Content Placeholder 2"/>
          <p:cNvSpPr>
            <a:spLocks noGrp="1"/>
          </p:cNvSpPr>
          <p:nvPr>
            <p:ph idx="1"/>
          </p:nvPr>
        </p:nvSpPr>
        <p:spPr/>
        <p:txBody>
          <a:bodyPr/>
          <a:lstStyle/>
          <a:p>
            <a:r>
              <a:rPr lang="en-US" dirty="0" smtClean="0"/>
              <a:t>Go to the class page under Exam Review and read the TWO documents posted.  Choose THREE MC strategies from each document that you feel will most help you.  </a:t>
            </a:r>
          </a:p>
          <a:p>
            <a:r>
              <a:rPr lang="en-US" dirty="0" smtClean="0"/>
              <a:t>Write it down on the index card provided. Be prepared to share out.</a:t>
            </a:r>
            <a:endParaRPr lang="en-US" dirty="0"/>
          </a:p>
        </p:txBody>
      </p:sp>
    </p:spTree>
    <p:extLst>
      <p:ext uri="{BB962C8B-B14F-4D97-AF65-F5344CB8AC3E}">
        <p14:creationId xmlns:p14="http://schemas.microsoft.com/office/powerpoint/2010/main" val="611606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and kill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You will have 15 minutes with each passage, you may write on the test.</a:t>
            </a:r>
          </a:p>
          <a:p>
            <a:r>
              <a:rPr lang="en-US" dirty="0" smtClean="0"/>
              <a:t>Remember your strategies</a:t>
            </a:r>
          </a:p>
          <a:p>
            <a:r>
              <a:rPr lang="en-US" dirty="0" smtClean="0"/>
              <a:t>I will be conferencing with you and giving you a GREEN notecard; GREEN as in how to move forward.  </a:t>
            </a:r>
          </a:p>
          <a:p>
            <a:r>
              <a:rPr lang="en-US" dirty="0" smtClean="0"/>
              <a:t>After we have practiced MC for the whole period, I would like you to review your YELLOW MC notecard and revise it to reflect what is working for you.  For example, which questions do you tend to skip until the end, what timing strategy works for you, which question types you are continuing to get right, etc.</a:t>
            </a:r>
          </a:p>
          <a:p>
            <a:r>
              <a:rPr lang="en-US" dirty="0" smtClean="0"/>
              <a:t>I will collect only the YELLOW MC notecard at the end of the period.</a:t>
            </a:r>
            <a:endParaRPr lang="en-US" dirty="0"/>
          </a:p>
        </p:txBody>
      </p:sp>
    </p:spTree>
    <p:extLst>
      <p:ext uri="{BB962C8B-B14F-4D97-AF65-F5344CB8AC3E}">
        <p14:creationId xmlns:p14="http://schemas.microsoft.com/office/powerpoint/2010/main" val="5342251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common answer choices:</a:t>
            </a:r>
            <a:endParaRPr lang="en-US" dirty="0"/>
          </a:p>
        </p:txBody>
      </p:sp>
      <p:sp>
        <p:nvSpPr>
          <p:cNvPr id="3" name="Content Placeholder 2"/>
          <p:cNvSpPr>
            <a:spLocks noGrp="1"/>
          </p:cNvSpPr>
          <p:nvPr>
            <p:ph idx="1"/>
          </p:nvPr>
        </p:nvSpPr>
        <p:spPr/>
        <p:txBody>
          <a:bodyPr>
            <a:normAutofit/>
          </a:bodyPr>
          <a:lstStyle/>
          <a:p>
            <a:r>
              <a:rPr lang="en-US" dirty="0" smtClean="0"/>
              <a:t>1-Best </a:t>
            </a:r>
            <a:r>
              <a:rPr lang="en-US" dirty="0"/>
              <a:t>answer (most defensible)</a:t>
            </a:r>
          </a:p>
          <a:p>
            <a:r>
              <a:rPr lang="en-US" dirty="0"/>
              <a:t>1-Also correct</a:t>
            </a:r>
          </a:p>
          <a:p>
            <a:r>
              <a:rPr lang="en-US" dirty="0"/>
              <a:t>2-Plausible, not possible</a:t>
            </a:r>
          </a:p>
          <a:p>
            <a:r>
              <a:rPr lang="en-US" dirty="0"/>
              <a:t>1-Misread – an answer that supports a misreading of the passage (can be a </a:t>
            </a:r>
            <a:r>
              <a:rPr lang="en-US" dirty="0" smtClean="0"/>
              <a:t>pronoun/antecedent). Simply </a:t>
            </a:r>
            <a:r>
              <a:rPr lang="en-US" dirty="0"/>
              <a:t>substitute the noun for the pronoun to eliminate distracters</a:t>
            </a:r>
          </a:p>
        </p:txBody>
      </p:sp>
    </p:spTree>
    <p:extLst>
      <p:ext uri="{BB962C8B-B14F-4D97-AF65-F5344CB8AC3E}">
        <p14:creationId xmlns:p14="http://schemas.microsoft.com/office/powerpoint/2010/main" val="3157246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your desk….</a:t>
            </a:r>
            <a:endParaRPr lang="en-US" dirty="0"/>
          </a:p>
        </p:txBody>
      </p:sp>
      <p:sp>
        <p:nvSpPr>
          <p:cNvPr id="3" name="Content Placeholder 2"/>
          <p:cNvSpPr>
            <a:spLocks noGrp="1"/>
          </p:cNvSpPr>
          <p:nvPr>
            <p:ph idx="1"/>
          </p:nvPr>
        </p:nvSpPr>
        <p:spPr/>
        <p:txBody>
          <a:bodyPr>
            <a:normAutofit/>
          </a:bodyPr>
          <a:lstStyle/>
          <a:p>
            <a:r>
              <a:rPr lang="en-US" dirty="0" smtClean="0"/>
              <a:t>You should have the 2001 AP test booklet, two </a:t>
            </a:r>
            <a:r>
              <a:rPr lang="en-US" dirty="0" err="1" smtClean="0"/>
              <a:t>scantrons</a:t>
            </a:r>
            <a:r>
              <a:rPr lang="en-US" dirty="0" smtClean="0"/>
              <a:t>, one from December the 2001 test, and one from April the 2007 test; last, is your qualifying exam argument from last year.</a:t>
            </a:r>
          </a:p>
          <a:p>
            <a:r>
              <a:rPr lang="en-US" dirty="0" smtClean="0"/>
              <a:t>You will need the qualifying exam argument for the Portfolio Revision Project.</a:t>
            </a:r>
          </a:p>
          <a:p>
            <a:r>
              <a:rPr lang="en-US" dirty="0" smtClean="0"/>
              <a:t>You will need the 2001 test booklet and the </a:t>
            </a:r>
            <a:r>
              <a:rPr lang="en-US" dirty="0" err="1" smtClean="0"/>
              <a:t>scantron</a:t>
            </a:r>
            <a:r>
              <a:rPr lang="en-US" dirty="0" smtClean="0"/>
              <a:t> to review the answers.</a:t>
            </a:r>
          </a:p>
          <a:p>
            <a:r>
              <a:rPr lang="en-US" dirty="0" smtClean="0"/>
              <a:t>After we review the 2001 exam, we will go over the 2007 exam.</a:t>
            </a:r>
          </a:p>
        </p:txBody>
      </p:sp>
    </p:spTree>
    <p:extLst>
      <p:ext uri="{BB962C8B-B14F-4D97-AF65-F5344CB8AC3E}">
        <p14:creationId xmlns:p14="http://schemas.microsoft.com/office/powerpoint/2010/main" val="41490473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Albert.io</a:t>
            </a:r>
            <a:endParaRPr lang="en-US" dirty="0"/>
          </a:p>
        </p:txBody>
      </p:sp>
      <p:sp>
        <p:nvSpPr>
          <p:cNvPr id="3" name="Content Placeholder 2"/>
          <p:cNvSpPr>
            <a:spLocks noGrp="1"/>
          </p:cNvSpPr>
          <p:nvPr>
            <p:ph idx="1"/>
          </p:nvPr>
        </p:nvSpPr>
        <p:spPr/>
        <p:txBody>
          <a:bodyPr/>
          <a:lstStyle/>
          <a:p>
            <a:r>
              <a:rPr lang="en-US" dirty="0" smtClean="0"/>
              <a:t>Please take out your Albert MC analysis.  What patterns did you observe in your strengths and weaknesses?</a:t>
            </a:r>
          </a:p>
          <a:p>
            <a:r>
              <a:rPr lang="en-US" dirty="0" smtClean="0"/>
              <a:t>Be prepared to discuss: </a:t>
            </a:r>
          </a:p>
          <a:p>
            <a:pPr lvl="1"/>
            <a:r>
              <a:rPr lang="en-US" dirty="0" smtClean="0"/>
              <a:t>Were they time period related?</a:t>
            </a:r>
          </a:p>
          <a:p>
            <a:pPr lvl="1"/>
            <a:r>
              <a:rPr lang="en-US" dirty="0" smtClean="0"/>
              <a:t>Topic related?</a:t>
            </a:r>
          </a:p>
          <a:p>
            <a:pPr lvl="1"/>
            <a:r>
              <a:rPr lang="en-US" dirty="0" smtClean="0"/>
              <a:t>Skill related?</a:t>
            </a:r>
          </a:p>
        </p:txBody>
      </p:sp>
    </p:spTree>
    <p:extLst>
      <p:ext uri="{BB962C8B-B14F-4D97-AF65-F5344CB8AC3E}">
        <p14:creationId xmlns:p14="http://schemas.microsoft.com/office/powerpoint/2010/main" val="24093701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2001 Analysis</a:t>
            </a:r>
            <a:endParaRPr lang="en-US" dirty="0"/>
          </a:p>
        </p:txBody>
      </p:sp>
      <p:sp>
        <p:nvSpPr>
          <p:cNvPr id="3" name="Content Placeholder 2"/>
          <p:cNvSpPr>
            <a:spLocks noGrp="1"/>
          </p:cNvSpPr>
          <p:nvPr>
            <p:ph idx="1"/>
          </p:nvPr>
        </p:nvSpPr>
        <p:spPr/>
        <p:txBody>
          <a:bodyPr/>
          <a:lstStyle/>
          <a:p>
            <a:r>
              <a:rPr lang="en-US" dirty="0" smtClean="0"/>
              <a:t>Independently, go through the questions you got wrong and identify the type of question.  See if there is a pattern.  Also note the time period of the essay.</a:t>
            </a:r>
            <a:endParaRPr lang="en-US" dirty="0"/>
          </a:p>
        </p:txBody>
      </p:sp>
    </p:spTree>
    <p:extLst>
      <p:ext uri="{BB962C8B-B14F-4D97-AF65-F5344CB8AC3E}">
        <p14:creationId xmlns:p14="http://schemas.microsoft.com/office/powerpoint/2010/main" val="1727267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0"/>
            <a:ext cx="9905998" cy="1394691"/>
          </a:xfrm>
        </p:spPr>
        <p:txBody>
          <a:bodyPr/>
          <a:lstStyle/>
          <a:p>
            <a:r>
              <a:rPr lang="en-US" dirty="0" smtClean="0"/>
              <a:t>Overview</a:t>
            </a:r>
            <a:endParaRPr lang="en-US" dirty="0"/>
          </a:p>
        </p:txBody>
      </p:sp>
      <p:sp>
        <p:nvSpPr>
          <p:cNvPr id="3" name="Content Placeholder 2"/>
          <p:cNvSpPr>
            <a:spLocks noGrp="1"/>
          </p:cNvSpPr>
          <p:nvPr>
            <p:ph idx="1"/>
          </p:nvPr>
        </p:nvSpPr>
        <p:spPr>
          <a:xfrm>
            <a:off x="701964" y="1477817"/>
            <a:ext cx="10861963" cy="5209309"/>
          </a:xfrm>
        </p:spPr>
        <p:txBody>
          <a:bodyPr>
            <a:normAutofit fontScale="92500" lnSpcReduction="10000"/>
          </a:bodyPr>
          <a:lstStyle/>
          <a:p>
            <a:r>
              <a:rPr lang="en-US" dirty="0"/>
              <a:t>Be careful of qualifiers like “best,” “overall,” “primary,” or “principal.”</a:t>
            </a:r>
          </a:p>
          <a:p>
            <a:r>
              <a:rPr lang="en-US" dirty="0" smtClean="0"/>
              <a:t>Answer </a:t>
            </a:r>
            <a:r>
              <a:rPr lang="en-US" dirty="0"/>
              <a:t>first the questions that limit you to a particular paragraph or line.</a:t>
            </a:r>
          </a:p>
          <a:p>
            <a:r>
              <a:rPr lang="en-US" dirty="0" smtClean="0"/>
              <a:t>When </a:t>
            </a:r>
            <a:r>
              <a:rPr lang="en-US" dirty="0"/>
              <a:t>the question refers to a part of the sentence and asks for the meaning of a word </a:t>
            </a:r>
            <a:r>
              <a:rPr lang="en-US" dirty="0" smtClean="0"/>
              <a:t>or phrase </a:t>
            </a:r>
            <a:r>
              <a:rPr lang="en-US" dirty="0"/>
              <a:t>in context, what a word refers to, or how a word functions, go back to </a:t>
            </a:r>
            <a:r>
              <a:rPr lang="en-US" dirty="0" smtClean="0"/>
              <a:t>the beginning </a:t>
            </a:r>
            <a:r>
              <a:rPr lang="en-US" dirty="0"/>
              <a:t>of that </a:t>
            </a:r>
            <a:r>
              <a:rPr lang="en-US" dirty="0" smtClean="0"/>
              <a:t>sentence—and </a:t>
            </a:r>
            <a:r>
              <a:rPr lang="en-US" dirty="0"/>
              <a:t>even to the previous sentence—and read completely to </a:t>
            </a:r>
            <a:r>
              <a:rPr lang="en-US" dirty="0" smtClean="0"/>
              <a:t>the end </a:t>
            </a:r>
            <a:r>
              <a:rPr lang="en-US" dirty="0"/>
              <a:t>of that sentence. Some questions ask what the antecedent of a word is, and </a:t>
            </a:r>
            <a:r>
              <a:rPr lang="en-US" dirty="0" smtClean="0"/>
              <a:t>the answer </a:t>
            </a:r>
            <a:r>
              <a:rPr lang="en-US" dirty="0"/>
              <a:t>is found in the preceding sentence. You may also want to read the sentence </a:t>
            </a:r>
            <a:r>
              <a:rPr lang="en-US" dirty="0" smtClean="0"/>
              <a:t>that follows—the </a:t>
            </a:r>
            <a:r>
              <a:rPr lang="en-US" dirty="0"/>
              <a:t>answer could be there.</a:t>
            </a:r>
          </a:p>
          <a:p>
            <a:r>
              <a:rPr lang="en-US" dirty="0" smtClean="0"/>
              <a:t>Double-check </a:t>
            </a:r>
            <a:r>
              <a:rPr lang="en-US" dirty="0"/>
              <a:t>the text to be sure the answer you have chosen fits in the context of </a:t>
            </a:r>
            <a:r>
              <a:rPr lang="en-US" dirty="0" smtClean="0"/>
              <a:t>the question</a:t>
            </a:r>
            <a:r>
              <a:rPr lang="en-US" dirty="0"/>
              <a:t>.</a:t>
            </a:r>
          </a:p>
          <a:p>
            <a:r>
              <a:rPr lang="en-US" dirty="0" smtClean="0"/>
              <a:t>If </a:t>
            </a:r>
            <a:r>
              <a:rPr lang="en-US" dirty="0"/>
              <a:t>you consistently choose the wrong answer out of two, force yourself to go with </a:t>
            </a:r>
            <a:r>
              <a:rPr lang="en-US" dirty="0" smtClean="0"/>
              <a:t>the other </a:t>
            </a:r>
            <a:r>
              <a:rPr lang="en-US" dirty="0"/>
              <a:t>one.</a:t>
            </a:r>
          </a:p>
        </p:txBody>
      </p:sp>
    </p:spTree>
    <p:extLst>
      <p:ext uri="{BB962C8B-B14F-4D97-AF65-F5344CB8AC3E}">
        <p14:creationId xmlns:p14="http://schemas.microsoft.com/office/powerpoint/2010/main" val="4167441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2007 analysis</a:t>
            </a:r>
            <a:endParaRPr lang="en-US" dirty="0"/>
          </a:p>
        </p:txBody>
      </p:sp>
      <p:sp>
        <p:nvSpPr>
          <p:cNvPr id="3" name="Content Placeholder 2"/>
          <p:cNvSpPr>
            <a:spLocks noGrp="1"/>
          </p:cNvSpPr>
          <p:nvPr>
            <p:ph idx="1"/>
          </p:nvPr>
        </p:nvSpPr>
        <p:spPr/>
        <p:txBody>
          <a:bodyPr/>
          <a:lstStyle/>
          <a:p>
            <a:r>
              <a:rPr lang="en-US" dirty="0"/>
              <a:t>Independently, go through the questions you got wrong and identify the type of question.  See if there is a pattern.  Also note the time period of the essay.</a:t>
            </a:r>
          </a:p>
          <a:p>
            <a:r>
              <a:rPr lang="en-US" dirty="0" smtClean="0"/>
              <a:t>Compare to the 2001 test results.  Remember these are both official tests.</a:t>
            </a:r>
            <a:endParaRPr lang="en-US" dirty="0"/>
          </a:p>
        </p:txBody>
      </p:sp>
    </p:spTree>
    <p:extLst>
      <p:ext uri="{BB962C8B-B14F-4D97-AF65-F5344CB8AC3E}">
        <p14:creationId xmlns:p14="http://schemas.microsoft.com/office/powerpoint/2010/main" val="41557440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II MC Test</a:t>
            </a:r>
            <a:endParaRPr lang="en-US" dirty="0"/>
          </a:p>
        </p:txBody>
      </p:sp>
      <p:sp>
        <p:nvSpPr>
          <p:cNvPr id="3" name="Content Placeholder 2"/>
          <p:cNvSpPr>
            <a:spLocks noGrp="1"/>
          </p:cNvSpPr>
          <p:nvPr>
            <p:ph idx="1"/>
          </p:nvPr>
        </p:nvSpPr>
        <p:spPr/>
        <p:txBody>
          <a:bodyPr/>
          <a:lstStyle/>
          <a:p>
            <a:r>
              <a:rPr lang="en-US" dirty="0" smtClean="0"/>
              <a:t>Now that you have the answers, see if you can figure out the correct answer, if not, ask a peer.</a:t>
            </a:r>
          </a:p>
          <a:p>
            <a:r>
              <a:rPr lang="en-US" dirty="0" smtClean="0"/>
              <a:t>Next, </a:t>
            </a:r>
            <a:r>
              <a:rPr lang="en-US" dirty="0"/>
              <a:t>go through the questions you got wrong and identify the type of question.  See if there is a pattern.  Also note the time period of the essay</a:t>
            </a:r>
          </a:p>
        </p:txBody>
      </p:sp>
    </p:spTree>
    <p:extLst>
      <p:ext uri="{BB962C8B-B14F-4D97-AF65-F5344CB8AC3E}">
        <p14:creationId xmlns:p14="http://schemas.microsoft.com/office/powerpoint/2010/main" val="1442982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03200"/>
            <a:ext cx="9905998" cy="905164"/>
          </a:xfrm>
        </p:spPr>
        <p:txBody>
          <a:bodyPr/>
          <a:lstStyle/>
          <a:p>
            <a:r>
              <a:rPr lang="en-US" dirty="0" smtClean="0"/>
              <a:t>Overview</a:t>
            </a:r>
            <a:endParaRPr lang="en-US" dirty="0"/>
          </a:p>
        </p:txBody>
      </p:sp>
      <p:sp>
        <p:nvSpPr>
          <p:cNvPr id="3" name="Content Placeholder 2"/>
          <p:cNvSpPr>
            <a:spLocks noGrp="1"/>
          </p:cNvSpPr>
          <p:nvPr>
            <p:ph idx="1"/>
          </p:nvPr>
        </p:nvSpPr>
        <p:spPr>
          <a:xfrm>
            <a:off x="498764" y="1006764"/>
            <a:ext cx="11554691" cy="4784437"/>
          </a:xfrm>
        </p:spPr>
        <p:txBody>
          <a:bodyPr>
            <a:noAutofit/>
          </a:bodyPr>
          <a:lstStyle/>
          <a:p>
            <a:r>
              <a:rPr lang="en-US" dirty="0" smtClean="0"/>
              <a:t>Flip </a:t>
            </a:r>
            <a:r>
              <a:rPr lang="en-US" dirty="0"/>
              <a:t>through the test quickly in the beginning and determine which section </a:t>
            </a:r>
            <a:r>
              <a:rPr lang="en-US" dirty="0" smtClean="0"/>
              <a:t>has the </a:t>
            </a:r>
            <a:r>
              <a:rPr lang="en-US" dirty="0"/>
              <a:t>fewest number of questions. That is the passage to answer last.</a:t>
            </a:r>
          </a:p>
          <a:p>
            <a:r>
              <a:rPr lang="en-US" dirty="0" smtClean="0"/>
              <a:t> </a:t>
            </a:r>
            <a:r>
              <a:rPr lang="en-US" dirty="0"/>
              <a:t>Quickly scan the passages before you begin to get a sense of what each is about. </a:t>
            </a:r>
            <a:r>
              <a:rPr lang="en-US" dirty="0" smtClean="0"/>
              <a:t>Decide which </a:t>
            </a:r>
            <a:r>
              <a:rPr lang="en-US" dirty="0"/>
              <a:t>one is the least comprehensible (usually a pre-1900 passage). That’s the passage </a:t>
            </a:r>
            <a:r>
              <a:rPr lang="en-US" dirty="0" smtClean="0"/>
              <a:t>to skip </a:t>
            </a:r>
            <a:r>
              <a:rPr lang="en-US" dirty="0"/>
              <a:t>at first.</a:t>
            </a:r>
          </a:p>
          <a:p>
            <a:r>
              <a:rPr lang="en-US" dirty="0" smtClean="0"/>
              <a:t> </a:t>
            </a:r>
            <a:r>
              <a:rPr lang="en-US" dirty="0"/>
              <a:t>Choose the passages you know you can do best on—if certain time periods are </a:t>
            </a:r>
            <a:r>
              <a:rPr lang="en-US" dirty="0" smtClean="0"/>
              <a:t>more difficult </a:t>
            </a:r>
            <a:r>
              <a:rPr lang="en-US" dirty="0"/>
              <a:t>for you, save those passages for </a:t>
            </a:r>
            <a:r>
              <a:rPr lang="en-US" dirty="0" smtClean="0"/>
              <a:t>last. </a:t>
            </a:r>
            <a:r>
              <a:rPr lang="en-US" dirty="0"/>
              <a:t>Now you have time to </a:t>
            </a:r>
            <a:r>
              <a:rPr lang="en-US" dirty="0" smtClean="0"/>
              <a:t>read more </a:t>
            </a:r>
            <a:r>
              <a:rPr lang="en-US" dirty="0"/>
              <a:t>carefully and answer more questions correctly. As a result, you achieve a </a:t>
            </a:r>
            <a:r>
              <a:rPr lang="en-US" dirty="0" smtClean="0"/>
              <a:t>higher MC </a:t>
            </a:r>
            <a:r>
              <a:rPr lang="en-US" dirty="0"/>
              <a:t>score even with completely omitting a passage. </a:t>
            </a:r>
            <a:r>
              <a:rPr lang="en-US" b="1" i="1" u="sng" dirty="0"/>
              <a:t>This is a strategy for students </a:t>
            </a:r>
            <a:r>
              <a:rPr lang="en-US" b="1" i="1" u="sng" dirty="0" smtClean="0"/>
              <a:t>who struggle </a:t>
            </a:r>
            <a:r>
              <a:rPr lang="en-US" b="1" i="1" u="sng" dirty="0"/>
              <a:t>to make 3’s, not for students trying to make 4’s or 5’s</a:t>
            </a:r>
            <a:r>
              <a:rPr lang="en-US" b="1" i="1" u="sng" dirty="0" smtClean="0"/>
              <a:t>.</a:t>
            </a:r>
          </a:p>
          <a:p>
            <a:r>
              <a:rPr lang="en-US" dirty="0" smtClean="0"/>
              <a:t> </a:t>
            </a:r>
            <a:r>
              <a:rPr lang="en-US" i="1" dirty="0"/>
              <a:t>Leave no questions unanswered. </a:t>
            </a:r>
            <a:r>
              <a:rPr lang="en-US" dirty="0"/>
              <a:t>There is no penalty for guessing. A shot in the dark </a:t>
            </a:r>
            <a:r>
              <a:rPr lang="en-US" dirty="0" smtClean="0"/>
              <a:t>just may </a:t>
            </a:r>
            <a:r>
              <a:rPr lang="en-US" dirty="0"/>
              <a:t>hit the target! If you guess wildly, stick with the same letter. Erase stray marks!!</a:t>
            </a:r>
            <a:endParaRPr lang="en-US" dirty="0"/>
          </a:p>
        </p:txBody>
      </p:sp>
    </p:spTree>
    <p:extLst>
      <p:ext uri="{BB962C8B-B14F-4D97-AF65-F5344CB8AC3E}">
        <p14:creationId xmlns:p14="http://schemas.microsoft.com/office/powerpoint/2010/main" val="265449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38546"/>
            <a:ext cx="9905998" cy="1320800"/>
          </a:xfrm>
        </p:spPr>
        <p:txBody>
          <a:bodyPr/>
          <a:lstStyle/>
          <a:p>
            <a:r>
              <a:rPr lang="en-US" dirty="0" smtClean="0"/>
              <a:t>Question Types</a:t>
            </a:r>
            <a:endParaRPr lang="en-US" dirty="0"/>
          </a:p>
        </p:txBody>
      </p:sp>
      <p:sp>
        <p:nvSpPr>
          <p:cNvPr id="3" name="Content Placeholder 2"/>
          <p:cNvSpPr>
            <a:spLocks noGrp="1"/>
          </p:cNvSpPr>
          <p:nvPr>
            <p:ph idx="1"/>
          </p:nvPr>
        </p:nvSpPr>
        <p:spPr>
          <a:xfrm>
            <a:off x="775856" y="1256144"/>
            <a:ext cx="10271556" cy="5440219"/>
          </a:xfrm>
        </p:spPr>
        <p:txBody>
          <a:bodyPr>
            <a:normAutofit fontScale="92500" lnSpcReduction="10000"/>
          </a:bodyPr>
          <a:lstStyle/>
          <a:p>
            <a:pPr lvl="0"/>
            <a:r>
              <a:rPr lang="en-US" sz="2200" dirty="0"/>
              <a:t>The MC question center of form and content.  You are expected to understand meaning, draw inferences, and understand how an author develops his or her ideas.  </a:t>
            </a:r>
          </a:p>
          <a:p>
            <a:pPr lvl="1"/>
            <a:r>
              <a:rPr lang="en-US" sz="2200" dirty="0"/>
              <a:t>Types of Questions</a:t>
            </a:r>
          </a:p>
          <a:p>
            <a:pPr lvl="2"/>
            <a:r>
              <a:rPr lang="en-US" sz="2200" dirty="0"/>
              <a:t>Factual: Words refer to, allusions, antecedents, pronoun references</a:t>
            </a:r>
          </a:p>
          <a:p>
            <a:pPr lvl="2"/>
            <a:r>
              <a:rPr lang="en-US" sz="2200" dirty="0"/>
              <a:t>Technical: Sentence structure, style, grammatical purpose, dominant technique, imagery, point-of-view, organization of passage, narrative progress of passage, conflict, irony, function of…</a:t>
            </a:r>
          </a:p>
          <a:p>
            <a:pPr lvl="2"/>
            <a:r>
              <a:rPr lang="en-US" sz="2200" dirty="0"/>
              <a:t>Analytical: rhetorical strategy, shift in development, rhetorical stance, style, metaphor, contrast, comparison, cause/effect, argument, description, narration, specific-general, general-specific, how something is characterized, imagery, passage is primarily concerned with, function of…</a:t>
            </a:r>
          </a:p>
          <a:p>
            <a:pPr lvl="2"/>
            <a:r>
              <a:rPr lang="en-US" sz="2200" dirty="0"/>
              <a:t>Inferential: effect of diction, tone, inferences, effect of description, effect of last paragraph, effect on reader, narrator’s attitude, image suggests, effect of detail, author implies, author most concerned with, symbol</a:t>
            </a:r>
          </a:p>
          <a:p>
            <a:endParaRPr lang="en-US" dirty="0"/>
          </a:p>
        </p:txBody>
      </p:sp>
    </p:spTree>
    <p:extLst>
      <p:ext uri="{BB962C8B-B14F-4D97-AF65-F5344CB8AC3E}">
        <p14:creationId xmlns:p14="http://schemas.microsoft.com/office/powerpoint/2010/main" val="34684964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Vocabulary in Context – less common </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a:p>
          <a:p>
            <a:r>
              <a:rPr lang="en-US" dirty="0" smtClean="0"/>
              <a:t>These </a:t>
            </a:r>
            <a:r>
              <a:rPr lang="en-US" dirty="0"/>
              <a:t>questions ask for the meaning of a word in context, or may ask what a pronoun refers to. </a:t>
            </a:r>
          </a:p>
          <a:p>
            <a:r>
              <a:rPr lang="en-US" dirty="0"/>
              <a:t>1. The “tremors” (line 14) are most probably </a:t>
            </a:r>
          </a:p>
          <a:p>
            <a:r>
              <a:rPr lang="en-US" dirty="0"/>
              <a:t>Make it a question: “What does the word ‘tremors’ in line 14 refer to?” </a:t>
            </a:r>
          </a:p>
          <a:p>
            <a:r>
              <a:rPr lang="en-US" dirty="0"/>
              <a:t>Use the line reference: start reading a few lines above line 14 and read a few lines below. </a:t>
            </a:r>
          </a:p>
          <a:p>
            <a:r>
              <a:rPr lang="en-US" dirty="0"/>
              <a:t>Choose an answer based on the specific context of the word in the passage. </a:t>
            </a:r>
          </a:p>
          <a:p>
            <a:endParaRPr lang="en-US" dirty="0"/>
          </a:p>
          <a:p>
            <a:pPr marL="0" indent="0">
              <a:buNone/>
            </a:pPr>
            <a:endParaRPr lang="en-US" dirty="0"/>
          </a:p>
        </p:txBody>
      </p:sp>
    </p:spTree>
    <p:extLst>
      <p:ext uri="{BB962C8B-B14F-4D97-AF65-F5344CB8AC3E}">
        <p14:creationId xmlns:p14="http://schemas.microsoft.com/office/powerpoint/2010/main" val="3275901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Rhetorical choices – Most prevalent </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a:p>
          <a:p>
            <a:r>
              <a:rPr lang="en-US" dirty="0"/>
              <a:t> These questions ask you either to identify particular rhetorical choices an author makes, or to analyze an identified rhetorical feature of the text. </a:t>
            </a:r>
          </a:p>
          <a:p>
            <a:r>
              <a:rPr lang="en-US" dirty="0"/>
              <a:t>2. Lines 14-21 (“Radicalization can… fruitlessness”) establish a contrast between </a:t>
            </a:r>
          </a:p>
          <a:p>
            <a:r>
              <a:rPr lang="en-US" dirty="0"/>
              <a:t>Translate the question: “What contrast is established in lines 14–21?” </a:t>
            </a:r>
          </a:p>
          <a:p>
            <a:r>
              <a:rPr lang="en-US" dirty="0"/>
              <a:t>Use the line reference: start reading a few lines above 14, and read a few lines below 21 to establish the context of the indicated text. </a:t>
            </a:r>
          </a:p>
          <a:p>
            <a:r>
              <a:rPr lang="en-US" dirty="0"/>
              <a:t>Choose an answer based on what the indicated lines say. </a:t>
            </a:r>
          </a:p>
          <a:p>
            <a:endParaRPr lang="en-US" dirty="0"/>
          </a:p>
        </p:txBody>
      </p:sp>
    </p:spTree>
    <p:extLst>
      <p:ext uri="{BB962C8B-B14F-4D97-AF65-F5344CB8AC3E}">
        <p14:creationId xmlns:p14="http://schemas.microsoft.com/office/powerpoint/2010/main" val="877160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21673"/>
            <a:ext cx="9905998" cy="840509"/>
          </a:xfrm>
        </p:spPr>
        <p:txBody>
          <a:bodyPr/>
          <a:lstStyle/>
          <a:p>
            <a:r>
              <a:rPr lang="en-US" dirty="0" smtClean="0"/>
              <a:t>Organization and structure - common</a:t>
            </a:r>
            <a:endParaRPr lang="en-US" dirty="0"/>
          </a:p>
        </p:txBody>
      </p:sp>
      <p:sp>
        <p:nvSpPr>
          <p:cNvPr id="3" name="Content Placeholder 2"/>
          <p:cNvSpPr>
            <a:spLocks noGrp="1"/>
          </p:cNvSpPr>
          <p:nvPr>
            <p:ph idx="1"/>
          </p:nvPr>
        </p:nvSpPr>
        <p:spPr>
          <a:xfrm>
            <a:off x="1141412" y="1062182"/>
            <a:ext cx="9905999" cy="4729019"/>
          </a:xfrm>
        </p:spPr>
        <p:txBody>
          <a:bodyPr>
            <a:normAutofit fontScale="85000" lnSpcReduction="20000"/>
          </a:bodyPr>
          <a:lstStyle/>
          <a:p>
            <a:endParaRPr lang="en-US" dirty="0"/>
          </a:p>
          <a:p>
            <a:r>
              <a:rPr lang="en-US" dirty="0"/>
              <a:t> These questions ask about the rhetorical choices an author makes throughout the passage. All general questions should be answered at the end of the passage: after you’ve answered all the specific questions, you’ll have a better sense of how the paragraphs within the passage relate to each other. </a:t>
            </a:r>
          </a:p>
          <a:p>
            <a:r>
              <a:rPr lang="en-US" dirty="0"/>
              <a:t>3. The author develops the passage primarily through </a:t>
            </a:r>
          </a:p>
          <a:p>
            <a:r>
              <a:rPr lang="en-US" dirty="0"/>
              <a:t>Translate the question: How does the author develop the passage? </a:t>
            </a:r>
          </a:p>
          <a:p>
            <a:r>
              <a:rPr lang="en-US" dirty="0"/>
              <a:t>On a question like this, glance at the answer choices before trying to establish what you think the answer should be: “thesis followed by a qualification” or “an assertion supported by various kinds of evidence” indicates that the question asks about the structure of the passage itself </a:t>
            </a:r>
          </a:p>
          <a:p>
            <a:r>
              <a:rPr lang="en-US" dirty="0"/>
              <a:t>“narration of personal history” or “analysis of others’ ideas” indicates that question asks about the kind of evidence the author is using to structure the argument </a:t>
            </a:r>
          </a:p>
          <a:p>
            <a:endParaRPr lang="en-US" dirty="0"/>
          </a:p>
          <a:p>
            <a:endParaRPr lang="en-US" dirty="0"/>
          </a:p>
        </p:txBody>
      </p:sp>
    </p:spTree>
    <p:extLst>
      <p:ext uri="{BB962C8B-B14F-4D97-AF65-F5344CB8AC3E}">
        <p14:creationId xmlns:p14="http://schemas.microsoft.com/office/powerpoint/2010/main" val="1890956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idea/primary purpose – very common</a:t>
            </a:r>
            <a:endParaRPr lang="en-US" dirty="0"/>
          </a:p>
        </p:txBody>
      </p:sp>
      <p:sp>
        <p:nvSpPr>
          <p:cNvPr id="3" name="Content Placeholder 2"/>
          <p:cNvSpPr>
            <a:spLocks noGrp="1"/>
          </p:cNvSpPr>
          <p:nvPr>
            <p:ph idx="1"/>
          </p:nvPr>
        </p:nvSpPr>
        <p:spPr/>
        <p:txBody>
          <a:bodyPr/>
          <a:lstStyle/>
          <a:p>
            <a:r>
              <a:rPr lang="en-US" dirty="0"/>
              <a:t>These questions can ask about a single paragraph, or about the passage as a whole. </a:t>
            </a:r>
            <a:endParaRPr lang="en-US" dirty="0" smtClean="0"/>
          </a:p>
          <a:p>
            <a:r>
              <a:rPr lang="en-US" dirty="0" smtClean="0"/>
              <a:t>If </a:t>
            </a:r>
            <a:r>
              <a:rPr lang="en-US" dirty="0"/>
              <a:t>they ask about the entire passage, save them for the end. </a:t>
            </a:r>
          </a:p>
        </p:txBody>
      </p:sp>
    </p:spTree>
    <p:extLst>
      <p:ext uri="{BB962C8B-B14F-4D97-AF65-F5344CB8AC3E}">
        <p14:creationId xmlns:p14="http://schemas.microsoft.com/office/powerpoint/2010/main" val="18284269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639</TotalTime>
  <Words>2509</Words>
  <Application>Microsoft Office PowerPoint</Application>
  <PresentationFormat>Widescreen</PresentationFormat>
  <Paragraphs>168</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Segoe UI</vt:lpstr>
      <vt:lpstr>Trebuchet MS</vt:lpstr>
      <vt:lpstr>Tw Cen MT</vt:lpstr>
      <vt:lpstr>Circuit</vt:lpstr>
      <vt:lpstr>AP Language Multiple Choice</vt:lpstr>
      <vt:lpstr>Overview</vt:lpstr>
      <vt:lpstr>Overview</vt:lpstr>
      <vt:lpstr>Overview</vt:lpstr>
      <vt:lpstr>Question Types</vt:lpstr>
      <vt:lpstr>Vocabulary in Context – less common </vt:lpstr>
      <vt:lpstr>Rhetorical choices – Most prevalent </vt:lpstr>
      <vt:lpstr>Organization and structure - common</vt:lpstr>
      <vt:lpstr>Main idea/primary purpose – very common</vt:lpstr>
      <vt:lpstr>Footnotes </vt:lpstr>
      <vt:lpstr> What does the citation mean/content question type Footnote 2 "Machine Tools at the Philadelphia Exhibition," Engineering (26 May 1876), p. 427, cited by Kasson, see note 1 above.  </vt:lpstr>
      <vt:lpstr>What the citation means - Answer</vt:lpstr>
      <vt:lpstr>Purpose of Footnote in specific piece Footnote 4: Richard Guy Wilson, Dianne H. Pilgrim, Dickran Tasjhian, The Machine Age in America 1918-1941 (New York: The Brooklyn Museum in association with Harry N. Abrams, Inc., 1986), p. 85 </vt:lpstr>
      <vt:lpstr>Purpose of a footnote question type</vt:lpstr>
      <vt:lpstr>Holistic understanding of footnotes -  directs the reader into the rhetorical features of documentation (cannot answer without passage) </vt:lpstr>
      <vt:lpstr>PowerPoint Presentation</vt:lpstr>
      <vt:lpstr>Composition questions – NEW</vt:lpstr>
      <vt:lpstr>Spotting wrong answers</vt:lpstr>
      <vt:lpstr>Types of wrong answers:  too literal </vt:lpstr>
      <vt:lpstr>Types of wrong answers: recycled language</vt:lpstr>
      <vt:lpstr>Types of wrong answers: partly true</vt:lpstr>
      <vt:lpstr>Types of wrong answers: absolutist language</vt:lpstr>
      <vt:lpstr>Summary of Multiple Choice strategies</vt:lpstr>
      <vt:lpstr>Multiple Choice Strategies</vt:lpstr>
      <vt:lpstr>Drill and kill</vt:lpstr>
      <vt:lpstr>AP common answer choices:</vt:lpstr>
      <vt:lpstr>On your desk….</vt:lpstr>
      <vt:lpstr>Albert.io</vt:lpstr>
      <vt:lpstr>2001 Analysis</vt:lpstr>
      <vt:lpstr>2007 analysis</vt:lpstr>
      <vt:lpstr>Sample II MC Test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Language Multiple Choice</dc:title>
  <dc:creator>Opaleski, Kristie</dc:creator>
  <cp:lastModifiedBy>Opaleski, Kristie</cp:lastModifiedBy>
  <cp:revision>52</cp:revision>
  <dcterms:created xsi:type="dcterms:W3CDTF">2018-04-13T14:54:26Z</dcterms:created>
  <dcterms:modified xsi:type="dcterms:W3CDTF">2020-01-02T22:35:49Z</dcterms:modified>
</cp:coreProperties>
</file>